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2" r:id="rId3"/>
    <p:sldId id="270" r:id="rId4"/>
    <p:sldId id="262" r:id="rId5"/>
    <p:sldId id="256" r:id="rId6"/>
    <p:sldId id="263" r:id="rId7"/>
    <p:sldId id="264" r:id="rId8"/>
    <p:sldId id="261" r:id="rId9"/>
    <p:sldId id="265" r:id="rId10"/>
    <p:sldId id="260" r:id="rId11"/>
    <p:sldId id="269" r:id="rId12"/>
    <p:sldId id="267" r:id="rId13"/>
    <p:sldId id="274" r:id="rId14"/>
    <p:sldId id="266" r:id="rId15"/>
    <p:sldId id="268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/>
    <p:restoredTop sz="94686"/>
  </p:normalViewPr>
  <p:slideViewPr>
    <p:cSldViewPr snapToGrid="0">
      <p:cViewPr varScale="1">
        <p:scale>
          <a:sx n="114" d="100"/>
          <a:sy n="114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5D0C6-7851-7B4F-8EC9-94CD56E1AC9C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72743-ECD8-9747-8727-93D56308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3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6D647-0C4F-4840-8085-97A49F70A3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1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7A62-6425-0650-FFBD-385E21778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8A60A-4823-2655-947C-231082F60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53C06-9FA9-65A5-6744-A8FD6832E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096E-FB5E-B355-C23F-A85B3377A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6D647-0C4F-4840-8085-97A49F70A3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8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7451C-BE4B-D905-8EBE-5277A21E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D1C74-3426-494A-1830-EF78DD1A2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B4DCF-E576-5413-9723-8A64947CD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AB87F-47FF-C30F-63AE-CD3B0314F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6D647-0C4F-4840-8085-97A49F70A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D308-DF9D-89F0-2BA7-660B07DA8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4CA57-78F7-C8F7-DC3D-92E802E55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C4B9-7013-61A2-E4B2-5B596100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380C9-C3D9-D518-BE75-77189D13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49241-D66B-2828-1F26-900B13B0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1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4D00-6BC9-690D-28BE-8CDE41ED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57D98-5F20-AB08-379B-FC16CD7D8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AB001-937E-EAAA-53F3-F48F8ED9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73613-265C-F3C1-11FB-DBD302E4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6092A-7545-4F35-6DC5-1D5107EE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1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F89FF-E1B6-ABFF-63BA-70AF4F2E8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59A3D-F541-5B48-A57C-5CCD177F3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430C9-A730-70B7-DB47-784ACDD2A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FBB0B-CFC2-01CE-9751-43D13C12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0A288-120F-78E3-7A39-DF41CFEC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8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D9CC-ED72-64CC-53AC-248AB986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C260-7D5C-3E88-3A20-F3781F98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9897F-491B-A610-A99F-D8A371737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A9D58-E77F-B6CC-6F05-1C678074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C919-3762-236D-6328-04AA66E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8058-A8BA-6E68-E3F4-A09E57E0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84925-1AC0-236F-018B-899F16F81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4C30-DC2D-62A8-0A28-A0405B4C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05709-C044-F90F-21B2-67DCD9E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EAC61-4A9A-29F5-9432-EF30800A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5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706E-A917-10DF-2686-8393F060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D02E-422D-9491-505C-81064CD10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A7706-9BDE-CF27-2CA4-5FF69AF4A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1EC07-4E71-4F26-5059-B5785952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0D050-FC1B-49C0-A761-029350B8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3B6C3-BF0F-15C1-20ED-E951A5E4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0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8AC5-24D2-D39C-1EE8-CF17E15A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7A874-25F8-8BA3-9376-727ED5B53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ABEBB-D3E3-B442-41BA-06B807EE5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C8285-282B-41B9-D627-EFA9081B9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80B3B-D986-1114-7024-0F3467F57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6893C-8AA9-0049-97AF-7DC66563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33A83-D592-0DDC-C202-42DDDA16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1E4DCA-1437-F7B2-5C16-94A31158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3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D548-2045-4597-750D-43A348B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B422C-96EF-88B2-1E4E-F6CE0632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EE8C1-084F-BEC4-A710-AD6AB95D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6859F-AFAF-CBB4-ECFE-735F9403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E33528-74C1-079C-B130-36490B56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A4AFC-0244-6E11-C291-72B26542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A06B1-9DDD-14BB-E00F-7ACDB50A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DA53-8E70-33D8-966A-305F23C7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917D-2EB8-9B09-85CE-793C333D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D93F5-C088-2F8A-23E4-E4A3D83D8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B1430-4FC0-F816-CDA4-F5B7780E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0DCE2-0C46-B571-8CB1-CE3951C5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26A06-3748-9295-40F0-35D3F491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B068-9D7C-CAEF-E6B4-7AE30DEB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277F2-5FFD-36F0-82FE-E30BAC27C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48AC1-A777-3E44-20B3-67CDA7B23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0A0A5-1ACD-AA30-B33E-6823D133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DBC74-EC9E-E189-F27F-94052AE9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F6E71-BC08-7957-FC1E-B59C89FA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0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3ABBF-C67C-9BC1-5405-A42ED3E3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93DC-5ACD-25D5-1046-EF4003C35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9DEE-F991-6F3A-BD0A-4FD6CCB47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370DE-45AA-6F4F-B73F-816813F249C4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DFEF4-EA7F-D2AB-E51F-2F6CB8E63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C2BEB-A00B-5AB1-233E-83D86378A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46113-5289-D344-B9DB-CAA88A84D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97CCA-F3D5-E6CD-F84E-377D6374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41262-EB77-165E-F1C9-58991D6E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67" y="14412"/>
            <a:ext cx="9294607" cy="685487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982C39-3750-9566-A1C2-E4C07CA6614A}"/>
              </a:ext>
            </a:extLst>
          </p:cNvPr>
          <p:cNvSpPr/>
          <p:nvPr/>
        </p:nvSpPr>
        <p:spPr>
          <a:xfrm>
            <a:off x="53786" y="86061"/>
            <a:ext cx="9187031" cy="2646382"/>
          </a:xfrm>
          <a:prstGeom prst="roundRect">
            <a:avLst/>
          </a:prstGeom>
          <a:solidFill>
            <a:schemeClr val="accent6">
              <a:alpha val="251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ECDE5-5993-63E4-DD04-0E1B8C52EFC1}"/>
              </a:ext>
            </a:extLst>
          </p:cNvPr>
          <p:cNvSpPr txBox="1"/>
          <p:nvPr/>
        </p:nvSpPr>
        <p:spPr>
          <a:xfrm>
            <a:off x="9348393" y="86061"/>
            <a:ext cx="276292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 depends directly on UV and a delayed signal based on NO x</a:t>
            </a:r>
            <a:r>
              <a:rPr lang="en-US" sz="1200" baseline="-25000" dirty="0">
                <a:latin typeface="Century Gothic" panose="020B0502020202020204" pitchFamily="34" charset="0"/>
              </a:rPr>
              <a:t>8</a:t>
            </a:r>
            <a:r>
              <a:rPr lang="en-US" sz="1200" dirty="0">
                <a:latin typeface="Century Gothic" panose="020B0502020202020204" pitchFamily="34" charset="0"/>
              </a:rPr>
              <a:t>(t) 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Dynamics of x</a:t>
            </a:r>
            <a:r>
              <a:rPr lang="en-US" sz="1200" baseline="-25000" dirty="0">
                <a:latin typeface="Century Gothic" panose="020B0502020202020204" pitchFamily="34" charset="0"/>
              </a:rPr>
              <a:t>2</a:t>
            </a:r>
            <a:r>
              <a:rPr lang="en-US" sz="1200" dirty="0">
                <a:latin typeface="Century Gothic" panose="020B0502020202020204" pitchFamily="34" charset="0"/>
              </a:rPr>
              <a:t>(t), the base concentration/ steady state of 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. Quadratic because I want two fixed points (1 and x</a:t>
            </a:r>
            <a:r>
              <a:rPr lang="en-US" sz="1200" baseline="-25000" dirty="0">
                <a:latin typeface="Century Gothic" panose="020B0502020202020204" pitchFamily="34" charset="0"/>
              </a:rPr>
              <a:t>2,0 </a:t>
            </a:r>
            <a:r>
              <a:rPr lang="en-US" sz="1200" dirty="0">
                <a:latin typeface="Century Gothic" panose="020B0502020202020204" pitchFamily="34" charset="0"/>
              </a:rPr>
              <a:t>) to make it easier to control the dynamics. Depends on NIT-GC2 signal S(t) and </a:t>
            </a:r>
            <a:r>
              <a:rPr lang="en-US" sz="1200" b="1" dirty="0">
                <a:latin typeface="Century Gothic" panose="020B0502020202020204" pitchFamily="34" charset="0"/>
              </a:rPr>
              <a:t>non-delayed</a:t>
            </a:r>
            <a:r>
              <a:rPr lang="en-US" sz="1200" dirty="0">
                <a:latin typeface="Century Gothic" panose="020B0502020202020204" pitchFamily="34" charset="0"/>
              </a:rPr>
              <a:t> signal based on NO x</a:t>
            </a:r>
            <a:r>
              <a:rPr lang="en-US" sz="1200" baseline="-25000" dirty="0">
                <a:latin typeface="Century Gothic" panose="020B0502020202020204" pitchFamily="34" charset="0"/>
              </a:rPr>
              <a:t>7</a:t>
            </a:r>
            <a:r>
              <a:rPr lang="en-US" sz="1200" dirty="0">
                <a:latin typeface="Century Gothic" panose="020B0502020202020204" pitchFamily="34" charset="0"/>
              </a:rPr>
              <a:t>(t).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NIT-GC2 signal S(t).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Ca in INNOS depends on the S(t) signal.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Production of NO is proportional to Ca in INNOS. To get a limited time production of NO, equations 5 and 6 are like equations of the perfect step adaptation from: https://</a:t>
            </a:r>
            <a:r>
              <a:rPr lang="en-US" sz="1200" dirty="0" err="1">
                <a:latin typeface="Century Gothic" panose="020B0502020202020204" pitchFamily="34" charset="0"/>
              </a:rPr>
              <a:t>www.nature.com</a:t>
            </a:r>
            <a:r>
              <a:rPr lang="en-US" sz="1200" dirty="0">
                <a:latin typeface="Century Gothic" panose="020B0502020202020204" pitchFamily="34" charset="0"/>
              </a:rPr>
              <a:t>/articles/srep01251.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2</a:t>
            </a:r>
            <a:r>
              <a:rPr lang="en-US" sz="1200" baseline="30000" dirty="0">
                <a:latin typeface="Century Gothic" panose="020B0502020202020204" pitchFamily="34" charset="0"/>
              </a:rPr>
              <a:t>nd</a:t>
            </a:r>
            <a:r>
              <a:rPr lang="en-US" sz="1200" dirty="0">
                <a:latin typeface="Century Gothic" panose="020B0502020202020204" pitchFamily="34" charset="0"/>
              </a:rPr>
              <a:t> equation of NO production.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Signaling proportional to NO that changes the base concentration/ steady state of 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Signaling proportional to NO that changes the concentration of 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Not sure if x</a:t>
            </a:r>
            <a:r>
              <a:rPr lang="en-US" sz="1200" baseline="-25000" dirty="0">
                <a:latin typeface="Century Gothic" panose="020B0502020202020204" pitchFamily="34" charset="0"/>
              </a:rPr>
              <a:t>7 </a:t>
            </a:r>
            <a:r>
              <a:rPr lang="en-US" sz="1200" dirty="0">
                <a:latin typeface="Century Gothic" panose="020B0502020202020204" pitchFamily="34" charset="0"/>
              </a:rPr>
              <a:t>and x</a:t>
            </a:r>
            <a:r>
              <a:rPr lang="en-US" sz="1200" baseline="-25000" dirty="0">
                <a:latin typeface="Century Gothic" panose="020B0502020202020204" pitchFamily="34" charset="0"/>
              </a:rPr>
              <a:t>8 </a:t>
            </a:r>
            <a:r>
              <a:rPr lang="en-US" sz="1200" dirty="0">
                <a:latin typeface="Century Gothic" panose="020B0502020202020204" pitchFamily="34" charset="0"/>
              </a:rPr>
              <a:t>should be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 or in INNOS.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6E1371-FFF2-E68F-DD49-B1E271BC98EE}"/>
              </a:ext>
            </a:extLst>
          </p:cNvPr>
          <p:cNvSpPr/>
          <p:nvPr/>
        </p:nvSpPr>
        <p:spPr>
          <a:xfrm>
            <a:off x="80679" y="2732443"/>
            <a:ext cx="9187031" cy="2415290"/>
          </a:xfrm>
          <a:prstGeom prst="roundRect">
            <a:avLst/>
          </a:prstGeom>
          <a:solidFill>
            <a:schemeClr val="accent2">
              <a:alpha val="251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E46D7-446D-8005-D799-929856B0EB02}"/>
              </a:ext>
            </a:extLst>
          </p:cNvPr>
          <p:cNvSpPr txBox="1"/>
          <p:nvPr/>
        </p:nvSpPr>
        <p:spPr>
          <a:xfrm>
            <a:off x="4301066" y="5266467"/>
            <a:ext cx="4935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r>
              <a:rPr lang="en-US" sz="1800" b="1" baseline="-25000" dirty="0">
                <a:solidFill>
                  <a:srgbClr val="FF0000"/>
                </a:solidFill>
                <a:latin typeface="Century Gothic" panose="020B0502020202020204" pitchFamily="34" charset="0"/>
              </a:rPr>
              <a:t>7</a:t>
            </a:r>
            <a:r>
              <a:rPr lang="en-US" sz="1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(t) is the part of the model I’m the least happ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y with. But it works…</a:t>
            </a:r>
            <a:endParaRPr lang="en-US" sz="18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540C4D-BC74-3D17-DF83-C2A2CFA884C8}"/>
              </a:ext>
            </a:extLst>
          </p:cNvPr>
          <p:cNvSpPr/>
          <p:nvPr/>
        </p:nvSpPr>
        <p:spPr>
          <a:xfrm>
            <a:off x="180622" y="5147733"/>
            <a:ext cx="3973689" cy="87742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0D143F-9154-7EC5-049E-FA98A3D9A8BD}"/>
              </a:ext>
            </a:extLst>
          </p:cNvPr>
          <p:cNvSpPr/>
          <p:nvPr/>
        </p:nvSpPr>
        <p:spPr>
          <a:xfrm>
            <a:off x="6231467" y="1492344"/>
            <a:ext cx="2404533" cy="48321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2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C1D6B-0732-B891-6603-C2FCCB58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D5D6AE6F-BFEE-6534-22DB-79F70EFD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32" y="127970"/>
            <a:ext cx="10106935" cy="67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660D-D5DB-ACA2-2ABE-2C1AF306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8EDF98F-527C-21E0-0BFB-B34B25310E4C}"/>
              </a:ext>
            </a:extLst>
          </p:cNvPr>
          <p:cNvSpPr txBox="1"/>
          <p:nvPr/>
        </p:nvSpPr>
        <p:spPr>
          <a:xfrm>
            <a:off x="8592089" y="1154182"/>
            <a:ext cx="3420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NO knock-out simulated using full model parameters fitted to WT data. I kept parameters the same. To get the yellow curve I’ve multiplied x</a:t>
            </a:r>
            <a:r>
              <a:rPr lang="en-US" baseline="-25000" dirty="0">
                <a:latin typeface="Century Gothic" panose="020B0502020202020204" pitchFamily="34" charset="0"/>
              </a:rPr>
              <a:t>7 </a:t>
            </a:r>
            <a:r>
              <a:rPr lang="en-US" dirty="0">
                <a:latin typeface="Century Gothic" panose="020B0502020202020204" pitchFamily="34" charset="0"/>
              </a:rPr>
              <a:t>by 0 and x</a:t>
            </a:r>
            <a:r>
              <a:rPr lang="en-US" baseline="-25000" dirty="0">
                <a:latin typeface="Century Gothic" panose="020B0502020202020204" pitchFamily="34" charset="0"/>
              </a:rPr>
              <a:t>8 </a:t>
            </a:r>
            <a:r>
              <a:rPr lang="en-US" dirty="0">
                <a:latin typeface="Century Gothic" panose="020B0502020202020204" pitchFamily="34" charset="0"/>
              </a:rPr>
              <a:t>by 0.15. Plot suggests that the knock-out is not perfect.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9ED4F-16DD-44CA-6C4C-A1EC608B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78448"/>
            <a:ext cx="8592089" cy="57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C99D6-DACF-30DF-E089-A73D6CB4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1156" y="169610"/>
            <a:ext cx="9789687" cy="65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1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43E0-516E-818D-52A9-34386132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545BDA-BCDE-C619-FA40-85D3A7A0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1156" y="169610"/>
            <a:ext cx="9789687" cy="6518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0E257-D86A-66CF-EEFB-8D67FEEFC873}"/>
              </a:ext>
            </a:extLst>
          </p:cNvPr>
          <p:cNvSpPr txBox="1"/>
          <p:nvPr/>
        </p:nvSpPr>
        <p:spPr>
          <a:xfrm>
            <a:off x="10615960" y="169610"/>
            <a:ext cx="1035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Additive </a:t>
            </a:r>
          </a:p>
          <a:p>
            <a:pPr algn="ctr"/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6038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7607A-D95B-FC2D-EEE1-F42F9C5C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60847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1BB051-4BA6-B141-48D2-A086B4351E64}"/>
              </a:ext>
            </a:extLst>
          </p:cNvPr>
          <p:cNvSpPr txBox="1"/>
          <p:nvPr/>
        </p:nvSpPr>
        <p:spPr>
          <a:xfrm>
            <a:off x="9391581" y="123380"/>
            <a:ext cx="256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Amplitude-duration data</a:t>
            </a:r>
          </a:p>
        </p:txBody>
      </p:sp>
    </p:spTree>
    <p:extLst>
      <p:ext uri="{BB962C8B-B14F-4D97-AF65-F5344CB8AC3E}">
        <p14:creationId xmlns:p14="http://schemas.microsoft.com/office/powerpoint/2010/main" val="221978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350C-5314-228A-8DF1-ED713E08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4262E-270F-8D26-2B5C-2D58D35C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60361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759C75-9401-0756-9948-2168477D0072}"/>
              </a:ext>
            </a:extLst>
          </p:cNvPr>
          <p:cNvSpPr txBox="1"/>
          <p:nvPr/>
        </p:nvSpPr>
        <p:spPr>
          <a:xfrm>
            <a:off x="9391581" y="123380"/>
            <a:ext cx="267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Amplitude-duration data with fits based on the average 20 sec. data (yellow).</a:t>
            </a:r>
          </a:p>
        </p:txBody>
      </p:sp>
    </p:spTree>
    <p:extLst>
      <p:ext uri="{BB962C8B-B14F-4D97-AF65-F5344CB8AC3E}">
        <p14:creationId xmlns:p14="http://schemas.microsoft.com/office/powerpoint/2010/main" val="143667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6BBA-34A8-336C-8D08-97083AFB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9DCC7-681B-AE90-4D89-1D1F81E2DE4B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0" y="3463"/>
            <a:ext cx="9603619" cy="6854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F4AA31-42B6-1289-994F-0A713420262B}"/>
              </a:ext>
            </a:extLst>
          </p:cNvPr>
          <p:cNvSpPr txBox="1"/>
          <p:nvPr/>
        </p:nvSpPr>
        <p:spPr>
          <a:xfrm>
            <a:off x="9335082" y="123380"/>
            <a:ext cx="2678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Amplitude-duration data with fits based on the average 20 sec. data, additive model (green).</a:t>
            </a:r>
          </a:p>
        </p:txBody>
      </p:sp>
    </p:spTree>
    <p:extLst>
      <p:ext uri="{BB962C8B-B14F-4D97-AF65-F5344CB8AC3E}">
        <p14:creationId xmlns:p14="http://schemas.microsoft.com/office/powerpoint/2010/main" val="82432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8C20-3372-1729-C9F6-763B59CF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B69D0-2548-0A6F-0E0F-FF90A6DD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27" b="2927"/>
          <a:stretch/>
        </p:blipFill>
        <p:spPr>
          <a:xfrm>
            <a:off x="-46241" y="86061"/>
            <a:ext cx="11842061" cy="671618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7A340D-E53F-5A2B-D408-8460F398F158}"/>
              </a:ext>
            </a:extLst>
          </p:cNvPr>
          <p:cNvSpPr/>
          <p:nvPr/>
        </p:nvSpPr>
        <p:spPr>
          <a:xfrm>
            <a:off x="53786" y="86061"/>
            <a:ext cx="11742034" cy="2646382"/>
          </a:xfrm>
          <a:prstGeom prst="roundRect">
            <a:avLst/>
          </a:prstGeom>
          <a:solidFill>
            <a:schemeClr val="accent6">
              <a:alpha val="251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B6B24-2398-CA3B-E4B2-2AB9AB339ED6}"/>
              </a:ext>
            </a:extLst>
          </p:cNvPr>
          <p:cNvSpPr txBox="1"/>
          <p:nvPr/>
        </p:nvSpPr>
        <p:spPr>
          <a:xfrm>
            <a:off x="7491270" y="2906222"/>
            <a:ext cx="45214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 depends directly on UV and a delayed signal based on NO x</a:t>
            </a:r>
            <a:r>
              <a:rPr lang="en-US" sz="1200" baseline="-25000" dirty="0">
                <a:latin typeface="Century Gothic" panose="020B0502020202020204" pitchFamily="34" charset="0"/>
              </a:rPr>
              <a:t>8</a:t>
            </a:r>
            <a:r>
              <a:rPr lang="en-US" sz="1200" dirty="0">
                <a:latin typeface="Century Gothic" panose="020B0502020202020204" pitchFamily="34" charset="0"/>
              </a:rPr>
              <a:t>(t) 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Dynamics of x</a:t>
            </a:r>
            <a:r>
              <a:rPr lang="en-US" sz="1200" baseline="-25000" dirty="0">
                <a:latin typeface="Century Gothic" panose="020B0502020202020204" pitchFamily="34" charset="0"/>
              </a:rPr>
              <a:t>2</a:t>
            </a:r>
            <a:r>
              <a:rPr lang="en-US" sz="1200" dirty="0">
                <a:latin typeface="Century Gothic" panose="020B0502020202020204" pitchFamily="34" charset="0"/>
              </a:rPr>
              <a:t>(t), the base concentration/ steady state of 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. Quadratic because I want two fixed points (1 and x</a:t>
            </a:r>
            <a:r>
              <a:rPr lang="en-US" sz="1200" baseline="-25000" dirty="0">
                <a:latin typeface="Century Gothic" panose="020B0502020202020204" pitchFamily="34" charset="0"/>
              </a:rPr>
              <a:t>2,0 </a:t>
            </a:r>
            <a:r>
              <a:rPr lang="en-US" sz="1200" dirty="0">
                <a:latin typeface="Century Gothic" panose="020B0502020202020204" pitchFamily="34" charset="0"/>
              </a:rPr>
              <a:t>) to make it easier to control the dynamics. Depends on NIT-GC2 signal S(t) and </a:t>
            </a:r>
            <a:r>
              <a:rPr lang="en-US" sz="1200" b="1" dirty="0">
                <a:latin typeface="Century Gothic" panose="020B0502020202020204" pitchFamily="34" charset="0"/>
              </a:rPr>
              <a:t>non-delayed</a:t>
            </a:r>
            <a:r>
              <a:rPr lang="en-US" sz="1200" dirty="0">
                <a:latin typeface="Century Gothic" panose="020B0502020202020204" pitchFamily="34" charset="0"/>
              </a:rPr>
              <a:t> signal based on NO x</a:t>
            </a:r>
            <a:r>
              <a:rPr lang="en-US" sz="1200" baseline="-25000" dirty="0">
                <a:latin typeface="Century Gothic" panose="020B0502020202020204" pitchFamily="34" charset="0"/>
              </a:rPr>
              <a:t>7</a:t>
            </a:r>
            <a:r>
              <a:rPr lang="en-US" sz="1200" dirty="0">
                <a:latin typeface="Century Gothic" panose="020B0502020202020204" pitchFamily="34" charset="0"/>
              </a:rPr>
              <a:t>(t).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NIT-GC2 signal S(t).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Ca in INNOS depends on the S(t) signal.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Production of NO is proportional to Ca in INNOS. To get a limited time production of NO, equations 5 and 6 are like equations of the perfect step adaptation from: https://</a:t>
            </a:r>
            <a:r>
              <a:rPr lang="en-US" sz="1200" dirty="0" err="1">
                <a:latin typeface="Century Gothic" panose="020B0502020202020204" pitchFamily="34" charset="0"/>
              </a:rPr>
              <a:t>www.nature.com</a:t>
            </a:r>
            <a:r>
              <a:rPr lang="en-US" sz="1200" dirty="0">
                <a:latin typeface="Century Gothic" panose="020B0502020202020204" pitchFamily="34" charset="0"/>
              </a:rPr>
              <a:t>/articles/srep01251.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2</a:t>
            </a:r>
            <a:r>
              <a:rPr lang="en-US" sz="1200" baseline="30000" dirty="0">
                <a:latin typeface="Century Gothic" panose="020B0502020202020204" pitchFamily="34" charset="0"/>
              </a:rPr>
              <a:t>nd</a:t>
            </a:r>
            <a:r>
              <a:rPr lang="en-US" sz="1200" dirty="0">
                <a:latin typeface="Century Gothic" panose="020B0502020202020204" pitchFamily="34" charset="0"/>
              </a:rPr>
              <a:t> equation of NO production.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Signaling proportional to NO that changes the base concentration/ steady state of 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entury Gothic" panose="020B0502020202020204" pitchFamily="34" charset="0"/>
              </a:rPr>
              <a:t>Signaling proportional to NO that changes the concentration of Ca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.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Not sure if x</a:t>
            </a:r>
            <a:r>
              <a:rPr lang="en-US" sz="1200" baseline="-25000" dirty="0">
                <a:latin typeface="Century Gothic" panose="020B0502020202020204" pitchFamily="34" charset="0"/>
              </a:rPr>
              <a:t>7 </a:t>
            </a:r>
            <a:r>
              <a:rPr lang="en-US" sz="1200" dirty="0">
                <a:latin typeface="Century Gothic" panose="020B0502020202020204" pitchFamily="34" charset="0"/>
              </a:rPr>
              <a:t>and x</a:t>
            </a:r>
            <a:r>
              <a:rPr lang="en-US" sz="1200" baseline="-25000" dirty="0">
                <a:latin typeface="Century Gothic" panose="020B0502020202020204" pitchFamily="34" charset="0"/>
              </a:rPr>
              <a:t>8 </a:t>
            </a:r>
            <a:r>
              <a:rPr lang="en-US" sz="1200" dirty="0">
                <a:latin typeface="Century Gothic" panose="020B0502020202020204" pitchFamily="34" charset="0"/>
              </a:rPr>
              <a:t>should be in </a:t>
            </a:r>
            <a:r>
              <a:rPr lang="en-US" sz="1200" dirty="0" err="1">
                <a:latin typeface="Century Gothic" panose="020B0502020202020204" pitchFamily="34" charset="0"/>
              </a:rPr>
              <a:t>cPRC</a:t>
            </a:r>
            <a:r>
              <a:rPr lang="en-US" sz="1200" dirty="0">
                <a:latin typeface="Century Gothic" panose="020B0502020202020204" pitchFamily="34" charset="0"/>
              </a:rPr>
              <a:t> or in INNOS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44C42F-75FB-CA90-D8C1-30CA8A462C4E}"/>
              </a:ext>
            </a:extLst>
          </p:cNvPr>
          <p:cNvSpPr/>
          <p:nvPr/>
        </p:nvSpPr>
        <p:spPr>
          <a:xfrm>
            <a:off x="80680" y="2732443"/>
            <a:ext cx="7357184" cy="2415290"/>
          </a:xfrm>
          <a:prstGeom prst="roundRect">
            <a:avLst/>
          </a:prstGeom>
          <a:solidFill>
            <a:schemeClr val="accent2">
              <a:alpha val="251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37888-1420-B214-B931-0A38E41D86A5}"/>
              </a:ext>
            </a:extLst>
          </p:cNvPr>
          <p:cNvSpPr txBox="1"/>
          <p:nvPr/>
        </p:nvSpPr>
        <p:spPr>
          <a:xfrm>
            <a:off x="4358335" y="5131018"/>
            <a:ext cx="3132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r>
              <a:rPr lang="en-US" sz="1800" b="1" baseline="-25000" dirty="0">
                <a:solidFill>
                  <a:srgbClr val="FF0000"/>
                </a:solidFill>
                <a:latin typeface="Century Gothic" panose="020B0502020202020204" pitchFamily="34" charset="0"/>
              </a:rPr>
              <a:t>7</a:t>
            </a:r>
            <a:r>
              <a:rPr lang="en-US" sz="1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(t) is the part of the model I’m the least happ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y with. But it works…</a:t>
            </a:r>
            <a:endParaRPr lang="en-US" sz="18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F09048-0650-652D-D5A5-C260B42E014F}"/>
              </a:ext>
            </a:extLst>
          </p:cNvPr>
          <p:cNvSpPr/>
          <p:nvPr/>
        </p:nvSpPr>
        <p:spPr>
          <a:xfrm>
            <a:off x="338528" y="5131018"/>
            <a:ext cx="3973689" cy="87742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E9271C-D127-6373-8DDA-8B433389B699}"/>
              </a:ext>
            </a:extLst>
          </p:cNvPr>
          <p:cNvSpPr/>
          <p:nvPr/>
        </p:nvSpPr>
        <p:spPr>
          <a:xfrm>
            <a:off x="2557005" y="1283192"/>
            <a:ext cx="1744061" cy="48321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6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394FCA76-1C45-4CD5-80F5-1FC46B2D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58992" cy="6764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E4071E-0234-6E11-691F-5D474F7C885D}"/>
              </a:ext>
            </a:extLst>
          </p:cNvPr>
          <p:cNvSpPr txBox="1"/>
          <p:nvPr/>
        </p:nvSpPr>
        <p:spPr>
          <a:xfrm>
            <a:off x="9218645" y="446611"/>
            <a:ext cx="29733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Need for x</a:t>
            </a:r>
            <a:r>
              <a:rPr lang="en-US" baseline="-25000" dirty="0">
                <a:latin typeface="Century Gothic" panose="020B0502020202020204" pitchFamily="34" charset="0"/>
              </a:rPr>
              <a:t>7 </a:t>
            </a:r>
            <a:r>
              <a:rPr lang="en-US" dirty="0">
                <a:latin typeface="Century Gothic" panose="020B0502020202020204" pitchFamily="34" charset="0"/>
              </a:rPr>
              <a:t>comes from the observation that there is almost no overlap between NO ko &amp; WT.</a:t>
            </a:r>
          </a:p>
        </p:txBody>
      </p:sp>
    </p:spTree>
    <p:extLst>
      <p:ext uri="{BB962C8B-B14F-4D97-AF65-F5344CB8AC3E}">
        <p14:creationId xmlns:p14="http://schemas.microsoft.com/office/powerpoint/2010/main" val="384418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2AB6-CEEC-F1A7-7974-D731978D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BBFE9CA-5BA2-0C28-766A-F42F47212CEF}"/>
              </a:ext>
            </a:extLst>
          </p:cNvPr>
          <p:cNvSpPr txBox="1"/>
          <p:nvPr/>
        </p:nvSpPr>
        <p:spPr>
          <a:xfrm>
            <a:off x="1173892" y="3013501"/>
            <a:ext cx="98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Fitting - steps and results</a:t>
            </a:r>
          </a:p>
        </p:txBody>
      </p:sp>
    </p:spTree>
    <p:extLst>
      <p:ext uri="{BB962C8B-B14F-4D97-AF65-F5344CB8AC3E}">
        <p14:creationId xmlns:p14="http://schemas.microsoft.com/office/powerpoint/2010/main" val="237867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E03D3BD-C069-178C-961A-CFD003C5B36A}"/>
              </a:ext>
            </a:extLst>
          </p:cNvPr>
          <p:cNvSpPr txBox="1"/>
          <p:nvPr/>
        </p:nvSpPr>
        <p:spPr>
          <a:xfrm>
            <a:off x="360000" y="346553"/>
            <a:ext cx="98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1.) INNOS (WT &amp; ko together)</a:t>
            </a:r>
          </a:p>
        </p:txBody>
      </p:sp>
      <p:pic>
        <p:nvPicPr>
          <p:cNvPr id="12" name="Picture 11" descr="A mathematical equations on a white background&#10;&#10;AI-generated content may be incorrect.">
            <a:extLst>
              <a:ext uri="{FF2B5EF4-FFF2-40B4-BE49-F238E27FC236}">
                <a16:creationId xmlns:a16="http://schemas.microsoft.com/office/drawing/2014/main" id="{28D97341-2463-AFEB-CEF3-4FE811E8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297" y="1335108"/>
            <a:ext cx="4396220" cy="1945974"/>
          </a:xfrm>
          <a:prstGeom prst="rect">
            <a:avLst/>
          </a:prstGeom>
        </p:spPr>
      </p:pic>
      <p:pic>
        <p:nvPicPr>
          <p:cNvPr id="14" name="Picture 13" descr="A graph of a curve&#10;&#10;AI-generated content may be incorrect.">
            <a:extLst>
              <a:ext uri="{FF2B5EF4-FFF2-40B4-BE49-F238E27FC236}">
                <a16:creationId xmlns:a16="http://schemas.microsoft.com/office/drawing/2014/main" id="{0B88D41A-DE3B-DE2E-BDC8-DFEF96B1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71"/>
          <a:stretch/>
        </p:blipFill>
        <p:spPr>
          <a:xfrm>
            <a:off x="4899212" y="1035554"/>
            <a:ext cx="7292788" cy="51755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DBD812-6A82-475B-D87D-98A6E71BA395}"/>
              </a:ext>
            </a:extLst>
          </p:cNvPr>
          <p:cNvSpPr txBox="1"/>
          <p:nvPr/>
        </p:nvSpPr>
        <p:spPr>
          <a:xfrm>
            <a:off x="360000" y="3071736"/>
            <a:ext cx="41585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Assuming that the signal is a result of NIT-GC2.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Started with this part of the system because it is a simple dynamics.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And it looks the same for WT and ko.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 keep the values of the parameters fixed in for the other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4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6A65C-B519-D0BF-CDD3-3DEE24AB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BDD9EF1A-8C1A-19B1-BC58-E4544C18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06331"/>
            <a:ext cx="7772400" cy="2644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D9BE23-47A3-6FCB-31E6-BD4E39C4B390}"/>
              </a:ext>
            </a:extLst>
          </p:cNvPr>
          <p:cNvSpPr txBox="1"/>
          <p:nvPr/>
        </p:nvSpPr>
        <p:spPr>
          <a:xfrm>
            <a:off x="360000" y="360000"/>
            <a:ext cx="98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2.) NO knock-out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88B43DE-B4F6-9A2E-8C60-C8C0ED23A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00" y="2941836"/>
            <a:ext cx="5760000" cy="38354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F242DB-6507-939F-7ADB-F901F363F588}"/>
              </a:ext>
            </a:extLst>
          </p:cNvPr>
          <p:cNvSpPr/>
          <p:nvPr/>
        </p:nvSpPr>
        <p:spPr>
          <a:xfrm>
            <a:off x="2568388" y="2874601"/>
            <a:ext cx="540000" cy="54000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05BDF-7585-38BB-171E-CD46CF931965}"/>
              </a:ext>
            </a:extLst>
          </p:cNvPr>
          <p:cNvSpPr txBox="1"/>
          <p:nvPr/>
        </p:nvSpPr>
        <p:spPr>
          <a:xfrm>
            <a:off x="1640784" y="3414601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Gothic" panose="020B0502020202020204" pitchFamily="34" charset="0"/>
              </a:rPr>
              <a:t>value fixed in 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E70C8-B9EE-069F-951A-C8C1F6603B4A}"/>
              </a:ext>
            </a:extLst>
          </p:cNvPr>
          <p:cNvSpPr txBox="1"/>
          <p:nvPr/>
        </p:nvSpPr>
        <p:spPr>
          <a:xfrm>
            <a:off x="8396216" y="1951271"/>
            <a:ext cx="3544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quadratic because I want</a:t>
            </a:r>
          </a:p>
          <a:p>
            <a:r>
              <a:rPr lang="en-US" dirty="0">
                <a:latin typeface="Century Gothic" panose="020B0502020202020204" pitchFamily="34" charset="0"/>
              </a:rPr>
              <a:t>two fixed points (1 and x</a:t>
            </a:r>
            <a:r>
              <a:rPr lang="en-US" baseline="-25000" dirty="0">
                <a:latin typeface="Century Gothic" panose="020B0502020202020204" pitchFamily="34" charset="0"/>
              </a:rPr>
              <a:t>2,0 </a:t>
            </a:r>
            <a:r>
              <a:rPr lang="en-US" dirty="0">
                <a:latin typeface="Century Gothic" panose="020B0502020202020204" pitchFamily="34" charset="0"/>
              </a:rPr>
              <a:t>) to</a:t>
            </a:r>
          </a:p>
          <a:p>
            <a:r>
              <a:rPr lang="en-US" dirty="0">
                <a:latin typeface="Century Gothic" panose="020B0502020202020204" pitchFamily="34" charset="0"/>
              </a:rPr>
              <a:t>control the dynamics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90346-D0FD-7BA9-1C95-740081DEF2D5}"/>
              </a:ext>
            </a:extLst>
          </p:cNvPr>
          <p:cNvSpPr/>
          <p:nvPr/>
        </p:nvSpPr>
        <p:spPr>
          <a:xfrm>
            <a:off x="5015753" y="2121105"/>
            <a:ext cx="2971821" cy="646331"/>
          </a:xfrm>
          <a:prstGeom prst="rect">
            <a:avLst/>
          </a:prstGeom>
          <a:solidFill>
            <a:schemeClr val="accent6">
              <a:alpha val="5002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8AA440-F7D4-DCDF-BD4A-3D6615257EAE}"/>
              </a:ext>
            </a:extLst>
          </p:cNvPr>
          <p:cNvSpPr/>
          <p:nvPr/>
        </p:nvSpPr>
        <p:spPr>
          <a:xfrm>
            <a:off x="2568388" y="1708788"/>
            <a:ext cx="1613647" cy="412317"/>
          </a:xfrm>
          <a:prstGeom prst="rect">
            <a:avLst/>
          </a:prstGeom>
          <a:solidFill>
            <a:schemeClr val="accent6">
              <a:alpha val="50363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375FCC-A7E7-BD4A-B9A5-4441998769FF}"/>
              </a:ext>
            </a:extLst>
          </p:cNvPr>
          <p:cNvSpPr txBox="1"/>
          <p:nvPr/>
        </p:nvSpPr>
        <p:spPr>
          <a:xfrm>
            <a:off x="360000" y="4168097"/>
            <a:ext cx="60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 assume that NIT-GC2 inhibits the action of UV and lowers the base level of Ca in </a:t>
            </a:r>
            <a:r>
              <a:rPr lang="en-US" dirty="0" err="1">
                <a:latin typeface="Century Gothic" panose="020B0502020202020204" pitchFamily="34" charset="0"/>
              </a:rPr>
              <a:t>cPRC</a:t>
            </a:r>
            <a:r>
              <a:rPr lang="en-US" dirty="0">
                <a:latin typeface="Century Gothic" panose="020B0502020202020204" pitchFamily="34" charset="0"/>
              </a:rPr>
              <a:t> cells.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Activity of NIT-GC2 is ‘proportional’ to the level of S(t).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 keep the values of the parameters fixed in for the other models.</a:t>
            </a:r>
          </a:p>
        </p:txBody>
      </p:sp>
    </p:spTree>
    <p:extLst>
      <p:ext uri="{BB962C8B-B14F-4D97-AF65-F5344CB8AC3E}">
        <p14:creationId xmlns:p14="http://schemas.microsoft.com/office/powerpoint/2010/main" val="186956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766E7-A71E-41E7-2924-45388C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AA1479-F5DE-9A21-B497-AEC108A7F826}"/>
              </a:ext>
            </a:extLst>
          </p:cNvPr>
          <p:cNvSpPr txBox="1"/>
          <p:nvPr/>
        </p:nvSpPr>
        <p:spPr>
          <a:xfrm>
            <a:off x="360000" y="360000"/>
            <a:ext cx="98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3.) NIT-GC2 morpholino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A8AA6-C99A-3B71-5D8F-C92BA562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9457" y="1078939"/>
            <a:ext cx="8395222" cy="26444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4E6E88-1B74-0CBF-EA67-F90CC240844D}"/>
              </a:ext>
            </a:extLst>
          </p:cNvPr>
          <p:cNvSpPr/>
          <p:nvPr/>
        </p:nvSpPr>
        <p:spPr>
          <a:xfrm>
            <a:off x="3602058" y="1594441"/>
            <a:ext cx="667792" cy="540000"/>
          </a:xfrm>
          <a:prstGeom prst="ellipse">
            <a:avLst/>
          </a:prstGeom>
          <a:noFill/>
          <a:ln w="603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F3CED6-2072-1DE3-FB36-7AF5EA711F43}"/>
              </a:ext>
            </a:extLst>
          </p:cNvPr>
          <p:cNvSpPr/>
          <p:nvPr/>
        </p:nvSpPr>
        <p:spPr>
          <a:xfrm>
            <a:off x="5623015" y="2184163"/>
            <a:ext cx="667792" cy="540000"/>
          </a:xfrm>
          <a:prstGeom prst="ellipse">
            <a:avLst/>
          </a:prstGeom>
          <a:noFill/>
          <a:ln w="6032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line&#10;&#10;AI-generated content may be incorrect.">
            <a:extLst>
              <a:ext uri="{FF2B5EF4-FFF2-40B4-BE49-F238E27FC236}">
                <a16:creationId xmlns:a16="http://schemas.microsoft.com/office/drawing/2014/main" id="{4E90A257-BDD8-F111-1E33-5B2188A07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00" y="2959871"/>
            <a:ext cx="5760000" cy="382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22A59-5C2C-99A2-1C97-B6136D0C5810}"/>
              </a:ext>
            </a:extLst>
          </p:cNvPr>
          <p:cNvSpPr txBox="1"/>
          <p:nvPr/>
        </p:nvSpPr>
        <p:spPr>
          <a:xfrm>
            <a:off x="249457" y="4329287"/>
            <a:ext cx="576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After fitting the NO ko model I by accident observed that if I multiply the S(t) by 0.12, I’m getting a very good fit to the NIT-GC2 morpholino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All the parameter values are the same as in the NO ko model.</a:t>
            </a:r>
          </a:p>
        </p:txBody>
      </p:sp>
    </p:spTree>
    <p:extLst>
      <p:ext uri="{BB962C8B-B14F-4D97-AF65-F5344CB8AC3E}">
        <p14:creationId xmlns:p14="http://schemas.microsoft.com/office/powerpoint/2010/main" val="225205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DAAD-72AE-42B3-FBF9-A5CB146AC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&#10;&#10;AI-generated content may be incorrect.">
            <a:extLst>
              <a:ext uri="{FF2B5EF4-FFF2-40B4-BE49-F238E27FC236}">
                <a16:creationId xmlns:a16="http://schemas.microsoft.com/office/drawing/2014/main" id="{9C652FE7-A1AE-EF1A-63C8-34DE3047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70" t="4440" r="7062" b="2381"/>
          <a:stretch/>
        </p:blipFill>
        <p:spPr>
          <a:xfrm>
            <a:off x="132735" y="155654"/>
            <a:ext cx="9366423" cy="6709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0830E-F7A5-A36C-5896-96EDA7E1CC8D}"/>
              </a:ext>
            </a:extLst>
          </p:cNvPr>
          <p:cNvSpPr txBox="1"/>
          <p:nvPr/>
        </p:nvSpPr>
        <p:spPr>
          <a:xfrm>
            <a:off x="9499158" y="349291"/>
            <a:ext cx="25601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Same model gives good fits for NO ko and NIT-GC2 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 difference is the amount of S(t) that is being ‘produced’.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It appears that on average morpholino reduces NIT-GC2 activity to about 12%.</a:t>
            </a:r>
          </a:p>
        </p:txBody>
      </p:sp>
    </p:spTree>
    <p:extLst>
      <p:ext uri="{BB962C8B-B14F-4D97-AF65-F5344CB8AC3E}">
        <p14:creationId xmlns:p14="http://schemas.microsoft.com/office/powerpoint/2010/main" val="131861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2FFE-FC5A-158B-9EE0-A20149BB1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5AD0AD-3AC5-CDE8-F227-48B23A53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947" y="541367"/>
            <a:ext cx="7871939" cy="580564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E08CE7D-8727-1327-51DF-70144A4950F2}"/>
              </a:ext>
            </a:extLst>
          </p:cNvPr>
          <p:cNvSpPr/>
          <p:nvPr/>
        </p:nvSpPr>
        <p:spPr>
          <a:xfrm>
            <a:off x="2622176" y="2315272"/>
            <a:ext cx="540000" cy="540000"/>
          </a:xfrm>
          <a:prstGeom prst="ellipse">
            <a:avLst/>
          </a:prstGeom>
          <a:solidFill>
            <a:schemeClr val="accent5">
              <a:lumMod val="75000"/>
              <a:alpha val="51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25983-F6B5-929D-70FF-45503693AF0A}"/>
              </a:ext>
            </a:extLst>
          </p:cNvPr>
          <p:cNvSpPr txBox="1"/>
          <p:nvPr/>
        </p:nvSpPr>
        <p:spPr>
          <a:xfrm>
            <a:off x="4513076" y="3059668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Gothic" panose="020B0502020202020204" pitchFamily="34" charset="0"/>
              </a:rPr>
              <a:t>3 values fixed in step 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3B2A70-08D0-1E1B-82B6-EF6F4F0C7D03}"/>
              </a:ext>
            </a:extLst>
          </p:cNvPr>
          <p:cNvSpPr/>
          <p:nvPr/>
        </p:nvSpPr>
        <p:spPr>
          <a:xfrm>
            <a:off x="3000486" y="2973287"/>
            <a:ext cx="540000" cy="540000"/>
          </a:xfrm>
          <a:prstGeom prst="ellipse">
            <a:avLst/>
          </a:prstGeom>
          <a:solidFill>
            <a:schemeClr val="accent5">
              <a:lumMod val="75000"/>
              <a:alpha val="51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E0A252-3F98-B36E-40D7-44543290AC46}"/>
              </a:ext>
            </a:extLst>
          </p:cNvPr>
          <p:cNvSpPr/>
          <p:nvPr/>
        </p:nvSpPr>
        <p:spPr>
          <a:xfrm>
            <a:off x="1679085" y="2975075"/>
            <a:ext cx="540000" cy="540000"/>
          </a:xfrm>
          <a:prstGeom prst="ellipse">
            <a:avLst/>
          </a:prstGeom>
          <a:solidFill>
            <a:schemeClr val="accent5">
              <a:lumMod val="75000"/>
              <a:alpha val="51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541F84-40D4-7A7B-4FB8-D3FED2BE1D40}"/>
              </a:ext>
            </a:extLst>
          </p:cNvPr>
          <p:cNvSpPr/>
          <p:nvPr/>
        </p:nvSpPr>
        <p:spPr>
          <a:xfrm>
            <a:off x="1582265" y="1555064"/>
            <a:ext cx="540000" cy="540000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723665-1B31-F3C6-3A7C-65F9B9F0F5F1}"/>
              </a:ext>
            </a:extLst>
          </p:cNvPr>
          <p:cNvSpPr/>
          <p:nvPr/>
        </p:nvSpPr>
        <p:spPr>
          <a:xfrm>
            <a:off x="2788913" y="567152"/>
            <a:ext cx="540000" cy="540000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8AF0E8-882C-FA6C-485E-CF2C452E20BF}"/>
              </a:ext>
            </a:extLst>
          </p:cNvPr>
          <p:cNvSpPr/>
          <p:nvPr/>
        </p:nvSpPr>
        <p:spPr>
          <a:xfrm>
            <a:off x="3090131" y="975939"/>
            <a:ext cx="685802" cy="540000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B5C555-49F3-3B0E-6799-57AC7FB9717C}"/>
              </a:ext>
            </a:extLst>
          </p:cNvPr>
          <p:cNvSpPr/>
          <p:nvPr/>
        </p:nvSpPr>
        <p:spPr>
          <a:xfrm>
            <a:off x="5112794" y="1381927"/>
            <a:ext cx="685802" cy="540000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590751-08DC-B2DB-5423-9A84CF54E024}"/>
              </a:ext>
            </a:extLst>
          </p:cNvPr>
          <p:cNvSpPr/>
          <p:nvPr/>
        </p:nvSpPr>
        <p:spPr>
          <a:xfrm>
            <a:off x="6650910" y="800081"/>
            <a:ext cx="540000" cy="540000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A8FCD-39B3-A41C-D5D4-1FFC053F1F9A}"/>
              </a:ext>
            </a:extLst>
          </p:cNvPr>
          <p:cNvSpPr txBox="1"/>
          <p:nvPr/>
        </p:nvSpPr>
        <p:spPr>
          <a:xfrm>
            <a:off x="8127261" y="1197261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entury Gothic" panose="020B0502020202020204" pitchFamily="34" charset="0"/>
              </a:rPr>
              <a:t>5 values fixed in step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60B2C4-37F7-ACE7-855E-4B22F6CECC00}"/>
              </a:ext>
            </a:extLst>
          </p:cNvPr>
          <p:cNvSpPr/>
          <p:nvPr/>
        </p:nvSpPr>
        <p:spPr>
          <a:xfrm>
            <a:off x="6163168" y="1768599"/>
            <a:ext cx="685802" cy="540000"/>
          </a:xfrm>
          <a:prstGeom prst="ellipse">
            <a:avLst/>
          </a:prstGeom>
          <a:solidFill>
            <a:schemeClr val="accent2">
              <a:alpha val="51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C6A465-F4A4-E3D3-935E-85817AF1A422}"/>
              </a:ext>
            </a:extLst>
          </p:cNvPr>
          <p:cNvSpPr/>
          <p:nvPr/>
        </p:nvSpPr>
        <p:spPr>
          <a:xfrm>
            <a:off x="4545350" y="800081"/>
            <a:ext cx="685802" cy="540000"/>
          </a:xfrm>
          <a:prstGeom prst="ellipse">
            <a:avLst/>
          </a:prstGeom>
          <a:solidFill>
            <a:schemeClr val="accent2">
              <a:alpha val="51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2B110C-5A2B-8401-1829-F0856C0B453E}"/>
              </a:ext>
            </a:extLst>
          </p:cNvPr>
          <p:cNvSpPr/>
          <p:nvPr/>
        </p:nvSpPr>
        <p:spPr>
          <a:xfrm>
            <a:off x="1606184" y="3684460"/>
            <a:ext cx="685802" cy="540000"/>
          </a:xfrm>
          <a:prstGeom prst="ellipse">
            <a:avLst/>
          </a:prstGeom>
          <a:solidFill>
            <a:schemeClr val="accent2">
              <a:alpha val="51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6D0477-B899-3C17-FEA7-CCB8664E2CCF}"/>
              </a:ext>
            </a:extLst>
          </p:cNvPr>
          <p:cNvSpPr/>
          <p:nvPr/>
        </p:nvSpPr>
        <p:spPr>
          <a:xfrm>
            <a:off x="3165861" y="3684460"/>
            <a:ext cx="685802" cy="540000"/>
          </a:xfrm>
          <a:prstGeom prst="ellipse">
            <a:avLst/>
          </a:prstGeom>
          <a:solidFill>
            <a:schemeClr val="accent2">
              <a:alpha val="51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D20333-68DA-AF45-178B-C41A57A51319}"/>
              </a:ext>
            </a:extLst>
          </p:cNvPr>
          <p:cNvSpPr/>
          <p:nvPr/>
        </p:nvSpPr>
        <p:spPr>
          <a:xfrm>
            <a:off x="5319788" y="3652186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5C9D0D-31A5-FA76-42B7-5B97C9B12932}"/>
              </a:ext>
            </a:extLst>
          </p:cNvPr>
          <p:cNvSpPr/>
          <p:nvPr/>
        </p:nvSpPr>
        <p:spPr>
          <a:xfrm>
            <a:off x="1606184" y="4350813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F33AE9-8671-8EC9-655B-094DA66F2A7E}"/>
              </a:ext>
            </a:extLst>
          </p:cNvPr>
          <p:cNvSpPr/>
          <p:nvPr/>
        </p:nvSpPr>
        <p:spPr>
          <a:xfrm>
            <a:off x="2758591" y="4331141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9595DD0-08DA-5BAB-621E-AB546EE8AF87}"/>
              </a:ext>
            </a:extLst>
          </p:cNvPr>
          <p:cNvSpPr/>
          <p:nvPr/>
        </p:nvSpPr>
        <p:spPr>
          <a:xfrm>
            <a:off x="1610537" y="5035159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DD990C-288F-D5F1-7674-4079D37E3AFF}"/>
              </a:ext>
            </a:extLst>
          </p:cNvPr>
          <p:cNvSpPr/>
          <p:nvPr/>
        </p:nvSpPr>
        <p:spPr>
          <a:xfrm>
            <a:off x="2759326" y="5010962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05DDB3-FD2D-DF96-F1A3-73BDB78E16CA}"/>
              </a:ext>
            </a:extLst>
          </p:cNvPr>
          <p:cNvSpPr/>
          <p:nvPr/>
        </p:nvSpPr>
        <p:spPr>
          <a:xfrm>
            <a:off x="2892176" y="5675507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45EB03-E844-0158-3A98-BA01F6DA0459}"/>
              </a:ext>
            </a:extLst>
          </p:cNvPr>
          <p:cNvSpPr/>
          <p:nvPr/>
        </p:nvSpPr>
        <p:spPr>
          <a:xfrm>
            <a:off x="1606184" y="5712854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F9F760-AD6C-5A2E-F74B-E17AFE31EE38}"/>
              </a:ext>
            </a:extLst>
          </p:cNvPr>
          <p:cNvSpPr/>
          <p:nvPr/>
        </p:nvSpPr>
        <p:spPr>
          <a:xfrm>
            <a:off x="5859788" y="794542"/>
            <a:ext cx="540000" cy="5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B2978-4D39-D389-603C-4D6B8F76559C}"/>
              </a:ext>
            </a:extLst>
          </p:cNvPr>
          <p:cNvSpPr txBox="1"/>
          <p:nvPr/>
        </p:nvSpPr>
        <p:spPr>
          <a:xfrm>
            <a:off x="5141507" y="5212860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entury Gothic" panose="020B0502020202020204" pitchFamily="34" charset="0"/>
              </a:rPr>
              <a:t>12 values (including the delay) to fit in the last step</a:t>
            </a:r>
          </a:p>
        </p:txBody>
      </p:sp>
    </p:spTree>
    <p:extLst>
      <p:ext uri="{BB962C8B-B14F-4D97-AF65-F5344CB8AC3E}">
        <p14:creationId xmlns:p14="http://schemas.microsoft.com/office/powerpoint/2010/main" val="329290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770</Words>
  <Application>Microsoft Macintosh PowerPoint</Application>
  <PresentationFormat>Widescreen</PresentationFormat>
  <Paragraphs>55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Slowinski, Piotr</dc:creator>
  <cp:lastModifiedBy>Slowinski, Piotr</cp:lastModifiedBy>
  <cp:revision>4</cp:revision>
  <dcterms:created xsi:type="dcterms:W3CDTF">2025-04-10T16:47:07Z</dcterms:created>
  <dcterms:modified xsi:type="dcterms:W3CDTF">2025-04-11T17:08:13Z</dcterms:modified>
</cp:coreProperties>
</file>